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5" r:id="rId5"/>
  </p:sldMasterIdLst>
  <p:notesMasterIdLst>
    <p:notesMasterId r:id="rId22"/>
  </p:notesMasterIdLst>
  <p:handoutMasterIdLst>
    <p:handoutMasterId r:id="rId23"/>
  </p:handoutMasterIdLst>
  <p:sldIdLst>
    <p:sldId id="282" r:id="rId6"/>
    <p:sldId id="292" r:id="rId7"/>
    <p:sldId id="297" r:id="rId8"/>
    <p:sldId id="283" r:id="rId9"/>
    <p:sldId id="298" r:id="rId10"/>
    <p:sldId id="284" r:id="rId11"/>
    <p:sldId id="294" r:id="rId12"/>
    <p:sldId id="295" r:id="rId13"/>
    <p:sldId id="299" r:id="rId14"/>
    <p:sldId id="300" r:id="rId15"/>
    <p:sldId id="301" r:id="rId16"/>
    <p:sldId id="302" r:id="rId17"/>
    <p:sldId id="303" r:id="rId18"/>
    <p:sldId id="268" r:id="rId19"/>
    <p:sldId id="261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87" d="100"/>
          <a:sy n="87" d="100"/>
        </p:scale>
        <p:origin x="51" y="4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D1-7547-9B72-D0ABA394A9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D1-7547-9B72-D0ABA394A9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D1-7547-9B72-D0ABA394A9E3}"/>
              </c:ext>
            </c:extLst>
          </c:dPt>
          <c:cat>
            <c:strRef>
              <c:f>Sheet1!$A$2:$A$4</c:f>
              <c:strCache>
                <c:ptCount val="3"/>
                <c:pt idx="0">
                  <c:v>Friday</c:v>
                </c:pt>
                <c:pt idx="1">
                  <c:v>Saturday</c:v>
                </c:pt>
                <c:pt idx="2">
                  <c:v>Sunday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BB-184C-80D0-8E85B43F0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7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41CDB9B8-E81E-41E7-AE89-8F6EDFC88D92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dirty="0"/>
            <a:t>plan</a:t>
          </a:r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7D34C7-9466-4514-BF51-7396C17436B5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dirty="0"/>
            <a:t>promote</a:t>
          </a: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185869-F0D4-43E2-B08A-2F3E83EE98F3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dirty="0"/>
            <a:t>prepare</a:t>
          </a: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prstGeom prst="actionButtonHelp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actionButtonHelp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plan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promote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prepare</a:t>
          </a:r>
        </a:p>
      </dsp:txBody>
      <dsp:txXfrm>
        <a:off x="6242231" y="2586625"/>
        <a:ext cx="264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8/13/2019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AE1FE-786B-4B83-86A4-F53D62926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AE1FE-786B-4B83-86A4-F53D62926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2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AE1FE-786B-4B83-86A4-F53D62926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4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7" y="651641"/>
            <a:ext cx="5472002" cy="5054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8816" y="2673350"/>
            <a:ext cx="6754368" cy="1511300"/>
          </a:xfrm>
        </p:spPr>
        <p:txBody>
          <a:bodyPr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46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14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79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23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54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32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04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4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78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28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098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69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45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12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44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2000" b="1" spc="0" baseline="0" noProof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Contoso</a:t>
            </a:r>
            <a:br>
              <a:rPr lang="en-US" sz="2000" b="1" spc="0" baseline="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0" i="1" spc="600" baseline="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14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26566CE-7CC3-4273-A191-C6D3E01B0A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315" b="6315"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7C04797-D461-4C48-9825-6FE960807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06" y="4252732"/>
            <a:ext cx="8692560" cy="1089978"/>
          </a:xfrm>
          <a:noFill/>
        </p:spPr>
        <p:txBody>
          <a:bodyPr/>
          <a:lstStyle/>
          <a:p>
            <a:pPr algn="ctr"/>
            <a:r>
              <a:rPr lang="en-US" sz="7200" i="1" dirty="0">
                <a:latin typeface="Sitka Banner" panose="02000505000000020004" pitchFamily="2" charset="0"/>
              </a:rPr>
              <a:t>Touch of God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F516253-653F-4E39-A053-03FFA374F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171" y="5212279"/>
            <a:ext cx="4416587" cy="816075"/>
          </a:xfrm>
        </p:spPr>
        <p:txBody>
          <a:bodyPr/>
          <a:lstStyle/>
          <a:p>
            <a:r>
              <a:rPr lang="en-US" sz="2400" dirty="0"/>
              <a:t>Acts 3: 1-9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White"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FB7D8BA-A4A9-4967-B66D-62D915C70B3E}"/>
              </a:ext>
            </a:extLst>
          </p:cNvPr>
          <p:cNvPicPr>
            <a:picLocks noGrp="1" noChangeAspect="1"/>
          </p:cNvPicPr>
          <p:nvPr>
            <p:ph idx="33"/>
          </p:nvPr>
        </p:nvPicPr>
        <p:blipFill>
          <a:blip r:embed="rId2"/>
          <a:stretch>
            <a:fillRect/>
          </a:stretch>
        </p:blipFill>
        <p:spPr>
          <a:xfrm>
            <a:off x="176645" y="93518"/>
            <a:ext cx="11871355" cy="6117467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038274-7E82-43A6-A3BB-9366670E2819}"/>
              </a:ext>
            </a:extLst>
          </p:cNvPr>
          <p:cNvSpPr/>
          <p:nvPr/>
        </p:nvSpPr>
        <p:spPr>
          <a:xfrm>
            <a:off x="8858251" y="6250383"/>
            <a:ext cx="2691246" cy="5091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2F1542-2457-4181-95DB-A1834E9199CB}"/>
              </a:ext>
            </a:extLst>
          </p:cNvPr>
          <p:cNvSpPr txBox="1"/>
          <p:nvPr/>
        </p:nvSpPr>
        <p:spPr>
          <a:xfrm>
            <a:off x="1390765" y="334002"/>
            <a:ext cx="9708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AutoNum type="romanUcPeriod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Break the Barriers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Fear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Ignorance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Apathy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Priorities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114078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White"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FB7D8BA-A4A9-4967-B66D-62D915C70B3E}"/>
              </a:ext>
            </a:extLst>
          </p:cNvPr>
          <p:cNvPicPr>
            <a:picLocks noGrp="1" noChangeAspect="1"/>
          </p:cNvPicPr>
          <p:nvPr>
            <p:ph idx="33"/>
          </p:nvPr>
        </p:nvPicPr>
        <p:blipFill>
          <a:blip r:embed="rId2"/>
          <a:stretch>
            <a:fillRect/>
          </a:stretch>
        </p:blipFill>
        <p:spPr>
          <a:xfrm>
            <a:off x="176645" y="93518"/>
            <a:ext cx="11871355" cy="6117467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038274-7E82-43A6-A3BB-9366670E2819}"/>
              </a:ext>
            </a:extLst>
          </p:cNvPr>
          <p:cNvSpPr/>
          <p:nvPr/>
        </p:nvSpPr>
        <p:spPr>
          <a:xfrm>
            <a:off x="8858251" y="6250383"/>
            <a:ext cx="2691246" cy="5091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2F1542-2457-4181-95DB-A1834E9199CB}"/>
              </a:ext>
            </a:extLst>
          </p:cNvPr>
          <p:cNvSpPr txBox="1"/>
          <p:nvPr/>
        </p:nvSpPr>
        <p:spPr>
          <a:xfrm>
            <a:off x="1390765" y="334002"/>
            <a:ext cx="97083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AutoNum type="romanUcPeriod" startAt="2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Cross the Bridges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Church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Personal Experience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Intellectual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Personal Opinion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Current Issues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Sports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Friendship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i="1" dirty="0">
              <a:solidFill>
                <a:srgbClr val="FF0000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4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White"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FB7D8BA-A4A9-4967-B66D-62D915C70B3E}"/>
              </a:ext>
            </a:extLst>
          </p:cNvPr>
          <p:cNvPicPr>
            <a:picLocks noGrp="1" noChangeAspect="1"/>
          </p:cNvPicPr>
          <p:nvPr>
            <p:ph idx="33"/>
          </p:nvPr>
        </p:nvPicPr>
        <p:blipFill>
          <a:blip r:embed="rId2"/>
          <a:stretch>
            <a:fillRect/>
          </a:stretch>
        </p:blipFill>
        <p:spPr>
          <a:xfrm>
            <a:off x="176645" y="93518"/>
            <a:ext cx="11871355" cy="6117467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038274-7E82-43A6-A3BB-9366670E2819}"/>
              </a:ext>
            </a:extLst>
          </p:cNvPr>
          <p:cNvSpPr/>
          <p:nvPr/>
        </p:nvSpPr>
        <p:spPr>
          <a:xfrm>
            <a:off x="8858251" y="6250383"/>
            <a:ext cx="2691246" cy="5091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2F1542-2457-4181-95DB-A1834E9199CB}"/>
              </a:ext>
            </a:extLst>
          </p:cNvPr>
          <p:cNvSpPr txBox="1"/>
          <p:nvPr/>
        </p:nvSpPr>
        <p:spPr>
          <a:xfrm>
            <a:off x="1390765" y="334002"/>
            <a:ext cx="97083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AutoNum type="romanUcPeriod" startAt="2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Close the Deal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The Gospel is an Invitation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Follow the Spirit- Be Sensitive 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Don’t Do Something God isn’t in!!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Follow Up </a:t>
            </a:r>
          </a:p>
          <a:p>
            <a:endParaRPr lang="en-US" sz="4800" b="1" i="1" dirty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 marL="1028700" indent="-1028700">
              <a:buFont typeface="Arial" panose="020B0604020202020204" pitchFamily="34" charset="0"/>
              <a:buChar char="•"/>
            </a:pPr>
            <a:endParaRPr lang="en-US" sz="4800" b="1" i="1" dirty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i="1" dirty="0">
              <a:solidFill>
                <a:srgbClr val="FF0000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D198CC3-FD68-4BFD-AFA6-6258EF019E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550" b="24550"/>
          <a:stretch>
            <a:fillRect/>
          </a:stretch>
        </p:blipFill>
        <p:spPr>
          <a:xfrm>
            <a:off x="142800" y="170476"/>
            <a:ext cx="11905200" cy="657579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70" y="465413"/>
            <a:ext cx="10928995" cy="5935387"/>
          </a:xfrm>
          <a:noFill/>
        </p:spPr>
        <p:txBody>
          <a:bodyPr/>
          <a:lstStyle/>
          <a:p>
            <a:pPr algn="l"/>
            <a:r>
              <a:rPr lang="en-US" sz="4800" b="1" i="1" dirty="0">
                <a:latin typeface="Sitka Banner" panose="02000505000000020004" pitchFamily="2" charset="0"/>
              </a:rPr>
              <a:t>Methods Used:</a:t>
            </a:r>
            <a:br>
              <a:rPr lang="en-US" sz="4800" b="1" i="1" dirty="0">
                <a:latin typeface="Sitka Banner" panose="02000505000000020004" pitchFamily="2" charset="0"/>
              </a:rPr>
            </a:br>
            <a:r>
              <a:rPr lang="en-US" sz="4800" b="1" i="1" dirty="0">
                <a:latin typeface="Sitka Banner" panose="02000505000000020004" pitchFamily="2" charset="0"/>
              </a:rPr>
              <a:t>- Prayer Walks </a:t>
            </a:r>
            <a:br>
              <a:rPr lang="en-US" sz="4800" b="1" i="1" dirty="0">
                <a:latin typeface="Sitka Banner" panose="02000505000000020004" pitchFamily="2" charset="0"/>
              </a:rPr>
            </a:br>
            <a:r>
              <a:rPr lang="en-US" sz="4800" b="1" i="1" dirty="0">
                <a:latin typeface="Sitka Banner" panose="02000505000000020004" pitchFamily="2" charset="0"/>
              </a:rPr>
              <a:t>- Mapped Streets and Door to Door Planning</a:t>
            </a:r>
            <a:br>
              <a:rPr lang="en-US" sz="4800" b="1" i="1" dirty="0">
                <a:latin typeface="Sitka Banner" panose="02000505000000020004" pitchFamily="2" charset="0"/>
              </a:rPr>
            </a:br>
            <a:r>
              <a:rPr lang="en-US" sz="4800" b="1" i="1" dirty="0">
                <a:latin typeface="Sitka Banner" panose="02000505000000020004" pitchFamily="2" charset="0"/>
              </a:rPr>
              <a:t>- Good Follow Up </a:t>
            </a:r>
            <a:br>
              <a:rPr lang="en-US" sz="4800" b="1" i="1" dirty="0">
                <a:latin typeface="Sitka Banner" panose="02000505000000020004" pitchFamily="2" charset="0"/>
              </a:rPr>
            </a:br>
            <a:r>
              <a:rPr lang="en-US" sz="4800" b="1" i="1" dirty="0">
                <a:latin typeface="Sitka Banner" panose="02000505000000020004" pitchFamily="2" charset="0"/>
              </a:rPr>
              <a:t>- Personal Evangelism Training </a:t>
            </a:r>
            <a:br>
              <a:rPr lang="en-US" sz="4800" b="1" i="1" dirty="0">
                <a:latin typeface="Sitka Banner" panose="02000505000000020004" pitchFamily="2" charset="0"/>
              </a:rPr>
            </a:br>
            <a:r>
              <a:rPr lang="en-US" sz="4800" b="1" i="1" dirty="0">
                <a:latin typeface="Sitka Banner" panose="02000505000000020004" pitchFamily="2" charset="0"/>
              </a:rPr>
              <a:t>- Lead by Example- you must go!! </a:t>
            </a:r>
            <a:br>
              <a:rPr lang="en-US" sz="4800" b="1" i="1" dirty="0">
                <a:latin typeface="Sitka Banner" panose="02000505000000020004" pitchFamily="2" charset="0"/>
              </a:rPr>
            </a:br>
            <a:r>
              <a:rPr lang="en-US" sz="4800" b="1" i="1" dirty="0">
                <a:latin typeface="Sitka Banner" panose="02000505000000020004" pitchFamily="2" charset="0"/>
              </a:rPr>
              <a:t>- Make it a Priority- for you and </a:t>
            </a:r>
            <a:r>
              <a:rPr lang="en-US" sz="4800" b="1" i="1">
                <a:latin typeface="Sitka Banner" panose="02000505000000020004" pitchFamily="2" charset="0"/>
              </a:rPr>
              <a:t>the staff</a:t>
            </a:r>
            <a:br>
              <a:rPr lang="en-US" sz="4800" b="1" i="1" dirty="0">
                <a:latin typeface="Sitka Banner" panose="02000505000000020004" pitchFamily="2" charset="0"/>
              </a:rPr>
            </a:br>
            <a:r>
              <a:rPr lang="en-US" sz="4800" b="1" i="1" dirty="0">
                <a:latin typeface="Sitka Banner" panose="02000505000000020004" pitchFamily="2" charset="0"/>
              </a:rPr>
              <a:t>- Celebrate it!!</a:t>
            </a:r>
            <a:br>
              <a:rPr lang="en-US" sz="4800" b="1" i="1" dirty="0">
                <a:latin typeface="Sitka Banner" panose="02000505000000020004" pitchFamily="2" charset="0"/>
              </a:rPr>
            </a:br>
            <a:r>
              <a:rPr lang="en-US" sz="4800" b="1" i="1" dirty="0">
                <a:latin typeface="Sitka Banner" panose="02000505000000020004" pitchFamily="2" charset="0"/>
              </a:rPr>
              <a:t>- Big Days </a:t>
            </a:r>
            <a:br>
              <a:rPr lang="en-US" sz="4800" b="1" i="1" dirty="0">
                <a:latin typeface="Sitka Banner" panose="02000505000000020004" pitchFamily="2" charset="0"/>
              </a:rPr>
            </a:br>
            <a:br>
              <a:rPr lang="en-US" sz="4800" b="1" i="1" dirty="0">
                <a:latin typeface="Sitka Banner" panose="02000505000000020004" pitchFamily="2" charset="0"/>
              </a:rPr>
            </a:br>
            <a:br>
              <a:rPr lang="en-US" sz="4800" b="1" i="1" dirty="0">
                <a:latin typeface="Sitka Banner" panose="02000505000000020004" pitchFamily="2" charset="0"/>
              </a:rPr>
            </a:br>
            <a:br>
              <a:rPr lang="en-US" sz="4800" b="1" i="1" dirty="0">
                <a:latin typeface="Sitka Banner" panose="02000505000000020004" pitchFamily="2" charset="0"/>
              </a:rPr>
            </a:br>
            <a:r>
              <a:rPr lang="en-US" sz="4800" b="1" i="1" dirty="0">
                <a:latin typeface="Sitka Banner" panose="02000505000000020004" pitchFamily="2" charset="0"/>
              </a:rPr>
              <a:t> </a:t>
            </a:r>
            <a:br>
              <a:rPr lang="en-US" sz="4800" b="1" i="1" dirty="0">
                <a:latin typeface="Sitka Banner" panose="02000505000000020004" pitchFamily="2" charset="0"/>
              </a:rPr>
            </a:br>
            <a:endParaRPr lang="en-US" sz="4800" b="1" i="1" dirty="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5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150" y="1707245"/>
            <a:ext cx="8915399" cy="2262781"/>
          </a:xfrm>
        </p:spPr>
        <p:txBody>
          <a:bodyPr>
            <a:normAutofit/>
          </a:bodyPr>
          <a:lstStyle/>
          <a:p>
            <a:r>
              <a:rPr lang="en-US" sz="11500" b="1" dirty="0"/>
              <a:t>The Big Day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/>
              <a:t>“Just to say that we are going to have a big day is not enough. If the big day is successful then the pastor must lead in the promotion of it from the pulpit.”</a:t>
            </a:r>
            <a:br>
              <a:rPr lang="en-US" sz="2400" i="1" dirty="0"/>
            </a:br>
            <a:endParaRPr lang="en-US" sz="2400" i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Content Placeholder 2" descr="Icon SmartArt Graphic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</a:t>
            </a:r>
          </a:p>
        </p:txBody>
      </p:sp>
      <p:graphicFrame>
        <p:nvGraphicFramePr>
          <p:cNvPr id="6" name="Content Placeholder 5" descr="chart graphic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1235" y="1672683"/>
          <a:ext cx="7599960" cy="478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9C2AC71-926B-4DA4-B2AC-721C7AAD08B5}"/>
              </a:ext>
            </a:extLst>
          </p:cNvPr>
          <p:cNvSpPr txBox="1">
            <a:spLocks/>
          </p:cNvSpPr>
          <p:nvPr/>
        </p:nvSpPr>
        <p:spPr>
          <a:xfrm>
            <a:off x="497075" y="1774799"/>
            <a:ext cx="5257773" cy="4953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Plan your big days a year in advance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Start the promotion early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Make it fun as you prepare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Do not combine with holidays or other big days.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Do not have a big day during revival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Make the special occasion periodic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Do not set too many goals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Set the bar HIGH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Sign up methods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Encourage the congregation to INVITE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Build your big days around the pastor.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Promote with Social media</a:t>
            </a:r>
          </a:p>
        </p:txBody>
      </p:sp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E91C80-D180-49CB-8111-3E08F54CAF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550" b="24550"/>
          <a:stretch>
            <a:fillRect/>
          </a:stretch>
        </p:blipFill>
        <p:spPr>
          <a:xfrm>
            <a:off x="142800" y="627369"/>
            <a:ext cx="11905200" cy="60601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85443"/>
            <a:ext cx="10256045" cy="3818712"/>
          </a:xfrm>
          <a:noFill/>
        </p:spPr>
        <p:txBody>
          <a:bodyPr/>
          <a:lstStyle/>
          <a:p>
            <a:r>
              <a:rPr lang="en-US" b="1" i="1" dirty="0">
                <a:latin typeface="Sitka Banner" panose="02000505000000020004" pitchFamily="2" charset="0"/>
              </a:rPr>
              <a:t>Example of man’s helplessness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673" y="6037802"/>
            <a:ext cx="4416587" cy="816075"/>
          </a:xfrm>
          <a:noFill/>
        </p:spPr>
        <p:txBody>
          <a:bodyPr/>
          <a:lstStyle/>
          <a:p>
            <a:pPr algn="ctr"/>
            <a:r>
              <a:rPr lang="en-US" sz="2400" dirty="0"/>
              <a:t>Acts 3: 1-2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>
          <a:xfrm>
            <a:off x="11677425" y="6322399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D198CC3-FD68-4BFD-AFA6-6258EF019E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550" b="24550"/>
          <a:stretch>
            <a:fillRect/>
          </a:stretch>
        </p:blipFill>
        <p:spPr>
          <a:xfrm>
            <a:off x="142800" y="170476"/>
            <a:ext cx="11905200" cy="657579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6185" y="4320542"/>
            <a:ext cx="6102573" cy="834737"/>
          </a:xfrm>
          <a:noFill/>
        </p:spPr>
        <p:txBody>
          <a:bodyPr/>
          <a:lstStyle/>
          <a:p>
            <a:r>
              <a:rPr lang="en-US" sz="4800" b="1" i="1" dirty="0">
                <a:latin typeface="Sitka Banner" panose="02000505000000020004" pitchFamily="2" charset="0"/>
              </a:rPr>
              <a:t>Execution of a Miracle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706" y="5279364"/>
            <a:ext cx="2851629" cy="749534"/>
          </a:xfrm>
          <a:noFill/>
        </p:spPr>
        <p:txBody>
          <a:bodyPr/>
          <a:lstStyle/>
          <a:p>
            <a:pPr algn="ctr"/>
            <a:r>
              <a:rPr lang="en-US" sz="2400" dirty="0"/>
              <a:t>Acts 3:3-8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CBEC8F-B1BE-4880-BF4A-CA539F73A5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261" b="9261"/>
          <a:stretch>
            <a:fillRect/>
          </a:stretch>
        </p:blipFill>
        <p:spPr>
          <a:xfrm>
            <a:off x="6911900" y="144000"/>
            <a:ext cx="5280100" cy="65435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0423" y="1500675"/>
            <a:ext cx="6856846" cy="3044399"/>
          </a:xfrm>
          <a:noFill/>
        </p:spPr>
        <p:txBody>
          <a:bodyPr/>
          <a:lstStyle/>
          <a:p>
            <a:pPr algn="ctr"/>
            <a:r>
              <a:rPr lang="en-US" b="1" i="1" dirty="0">
                <a:latin typeface="Sitka Banner" panose="02000505000000020004" pitchFamily="2" charset="0"/>
              </a:rPr>
              <a:t>Excitement of the People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718" y="2618509"/>
            <a:ext cx="3372329" cy="1074510"/>
          </a:xfrm>
          <a:noFill/>
        </p:spPr>
        <p:txBody>
          <a:bodyPr/>
          <a:lstStyle/>
          <a:p>
            <a:pPr algn="ctr"/>
            <a:r>
              <a:rPr lang="en-US" sz="2400" dirty="0"/>
              <a:t>Acts 3:9-11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Promise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Etiam aliquet eu mi quis lacinia.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00700" y="98462"/>
            <a:ext cx="6151418" cy="2442088"/>
          </a:xfrm>
        </p:spPr>
        <p:txBody>
          <a:bodyPr/>
          <a:lstStyle/>
          <a:p>
            <a:pPr marL="0" indent="0">
              <a:buNone/>
            </a:pPr>
            <a:r>
              <a:rPr lang="en-US" sz="4800" b="1" i="1" dirty="0">
                <a:latin typeface="Sitka Banner" panose="02000505000000020004" pitchFamily="2" charset="0"/>
              </a:rPr>
              <a:t>Explanation of the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5AA6F6-D7BF-4C92-A804-8F5DC938E2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432" r="6432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6D14C0-5F5F-4DF7-84F4-162E80E918FA}"/>
              </a:ext>
            </a:extLst>
          </p:cNvPr>
          <p:cNvSpPr/>
          <p:nvPr/>
        </p:nvSpPr>
        <p:spPr>
          <a:xfrm>
            <a:off x="8910205" y="6250383"/>
            <a:ext cx="2691246" cy="5091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D521AC9D-6CDF-4018-8714-0C4629C67953}"/>
              </a:ext>
            </a:extLst>
          </p:cNvPr>
          <p:cNvSpPr txBox="1">
            <a:spLocks/>
          </p:cNvSpPr>
          <p:nvPr/>
        </p:nvSpPr>
        <p:spPr>
          <a:xfrm>
            <a:off x="7730791" y="731989"/>
            <a:ext cx="6151418" cy="24420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Sitka Banner" panose="02000505000000020004" pitchFamily="2" charset="0"/>
              </a:rPr>
              <a:t>By Peter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FA92A605-76AA-4A9A-B2A4-6DA64B0D9620}"/>
              </a:ext>
            </a:extLst>
          </p:cNvPr>
          <p:cNvSpPr txBox="1">
            <a:spLocks/>
          </p:cNvSpPr>
          <p:nvPr/>
        </p:nvSpPr>
        <p:spPr>
          <a:xfrm>
            <a:off x="7730791" y="1319506"/>
            <a:ext cx="6151418" cy="24420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Acts 3:12-26</a:t>
            </a:r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217439-9B87-45F5-B5CB-AAF3D4AD5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84466"/>
            <a:ext cx="5472000" cy="5675996"/>
          </a:xfrm>
        </p:spPr>
        <p:txBody>
          <a:bodyPr/>
          <a:lstStyle/>
          <a:p>
            <a:pPr algn="ctr"/>
            <a:r>
              <a:rPr 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itka Banner" panose="02000505000000020004" pitchFamily="2" charset="0"/>
              </a:rPr>
              <a:t>Revelation</a:t>
            </a:r>
            <a:br>
              <a:rPr lang="en-US" sz="2800" i="1" dirty="0">
                <a:latin typeface="Sitka Banner" panose="02000505000000020004" pitchFamily="2" charset="0"/>
              </a:rPr>
            </a:br>
            <a:r>
              <a:rPr lang="en-US" sz="2800" i="1" dirty="0">
                <a:latin typeface="Sitka Banner" panose="02000505000000020004" pitchFamily="2" charset="0"/>
              </a:rPr>
              <a:t>God was glorifying His son</a:t>
            </a:r>
            <a:br>
              <a:rPr lang="en-US" sz="2800" i="1" dirty="0">
                <a:latin typeface="Sitka Banner" panose="02000505000000020004" pitchFamily="2" charset="0"/>
              </a:rPr>
            </a:br>
            <a:r>
              <a:rPr lang="en-US" i="1" dirty="0">
                <a:latin typeface="Sitka Banner" panose="02000505000000020004" pitchFamily="2" charset="0"/>
              </a:rPr>
              <a:t>Acts 3:12-13</a:t>
            </a:r>
            <a:endParaRPr lang="en-US" sz="2800" i="1" dirty="0">
              <a:latin typeface="Sitka Banner" panose="02000505000000020004" pitchFamily="2" charset="0"/>
            </a:endParaRPr>
          </a:p>
          <a:p>
            <a:pPr algn="ctr"/>
            <a:r>
              <a:rPr 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itka Banner" panose="02000505000000020004" pitchFamily="2" charset="0"/>
              </a:rPr>
              <a:t>Rejection</a:t>
            </a:r>
            <a:br>
              <a:rPr lang="en-US" sz="2800" i="1" dirty="0">
                <a:latin typeface="Sitka Banner" panose="02000505000000020004" pitchFamily="2" charset="0"/>
              </a:rPr>
            </a:br>
            <a:r>
              <a:rPr lang="en-US" sz="2800" i="1" dirty="0">
                <a:latin typeface="Sitka Banner" panose="02000505000000020004" pitchFamily="2" charset="0"/>
              </a:rPr>
              <a:t>Instead of receiving Him, they crucified Him</a:t>
            </a:r>
            <a:br>
              <a:rPr lang="en-US" sz="2800" i="1" dirty="0">
                <a:latin typeface="Sitka Banner" panose="02000505000000020004" pitchFamily="2" charset="0"/>
              </a:rPr>
            </a:br>
            <a:r>
              <a:rPr lang="en-US" sz="2000" i="1" dirty="0">
                <a:latin typeface="Sitka Banner" panose="02000505000000020004" pitchFamily="2" charset="0"/>
              </a:rPr>
              <a:t>Acts 3:14-18</a:t>
            </a:r>
          </a:p>
          <a:p>
            <a:pPr algn="ctr"/>
            <a:r>
              <a:rPr 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itka Banner" panose="02000505000000020004" pitchFamily="2" charset="0"/>
              </a:rPr>
              <a:t>Repentance</a:t>
            </a:r>
            <a:br>
              <a:rPr lang="en-US" sz="2800" i="1" dirty="0">
                <a:latin typeface="Sitka Banner" panose="02000505000000020004" pitchFamily="2" charset="0"/>
              </a:rPr>
            </a:br>
            <a:r>
              <a:rPr lang="en-US" sz="2800" i="1" dirty="0">
                <a:latin typeface="Sitka Banner" panose="02000505000000020004" pitchFamily="2" charset="0"/>
              </a:rPr>
              <a:t>A turning from sin</a:t>
            </a:r>
            <a:br>
              <a:rPr lang="en-US" sz="2800" i="1" dirty="0">
                <a:latin typeface="Sitka Banner" panose="02000505000000020004" pitchFamily="2" charset="0"/>
              </a:rPr>
            </a:br>
            <a:r>
              <a:rPr lang="en-US" i="1" dirty="0">
                <a:solidFill>
                  <a:srgbClr val="FFFFFF">
                    <a:lumMod val="75000"/>
                  </a:srgbClr>
                </a:solidFill>
                <a:latin typeface="Sitka Banner" panose="02000505000000020004" pitchFamily="2" charset="0"/>
              </a:rPr>
              <a:t>Acts 3:19-26</a:t>
            </a:r>
            <a:endParaRPr lang="en-US" sz="2800" i="1" dirty="0">
              <a:latin typeface="Sitka Banner" panose="02000505000000020004" pitchFamily="2" charset="0"/>
            </a:endParaRPr>
          </a:p>
          <a:p>
            <a:pPr algn="ctr"/>
            <a:r>
              <a:rPr 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itka Banner" panose="02000505000000020004" pitchFamily="2" charset="0"/>
              </a:rPr>
              <a:t>Results are In</a:t>
            </a:r>
            <a:br>
              <a:rPr lang="en-US" sz="2800" i="1" dirty="0">
                <a:latin typeface="Sitka Banner" panose="02000505000000020004" pitchFamily="2" charset="0"/>
              </a:rPr>
            </a:br>
            <a:r>
              <a:rPr lang="en-US" sz="2800" i="1" dirty="0">
                <a:latin typeface="Sitka Banner" panose="02000505000000020004" pitchFamily="2" charset="0"/>
              </a:rPr>
              <a:t>Many that heard, believed!</a:t>
            </a:r>
            <a:br>
              <a:rPr lang="en-US" sz="2800" i="1" dirty="0">
                <a:latin typeface="Sitka Banner" panose="02000505000000020004" pitchFamily="2" charset="0"/>
              </a:rPr>
            </a:br>
            <a:r>
              <a:rPr lang="en-US" sz="2000" i="1" dirty="0">
                <a:latin typeface="Sitka Banner" panose="02000505000000020004" pitchFamily="2" charset="0"/>
              </a:rPr>
              <a:t>Acts 4:4</a:t>
            </a:r>
            <a:endParaRPr lang="en-US" sz="2800" i="1" dirty="0">
              <a:latin typeface="Sitka Banner" panose="02000505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92E36B-D2F4-40F9-8D14-91ABF296B5EC}"/>
              </a:ext>
            </a:extLst>
          </p:cNvPr>
          <p:cNvSpPr/>
          <p:nvPr/>
        </p:nvSpPr>
        <p:spPr>
          <a:xfrm>
            <a:off x="8858251" y="6250383"/>
            <a:ext cx="2691246" cy="5091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CFE4ED-8AEA-45F7-937D-9D54D376B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90" y="866360"/>
            <a:ext cx="6501101" cy="43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White"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FB7D8BA-A4A9-4967-B66D-62D915C70B3E}"/>
              </a:ext>
            </a:extLst>
          </p:cNvPr>
          <p:cNvPicPr>
            <a:picLocks noGrp="1" noChangeAspect="1"/>
          </p:cNvPicPr>
          <p:nvPr>
            <p:ph idx="33"/>
          </p:nvPr>
        </p:nvPicPr>
        <p:blipFill>
          <a:blip r:embed="rId2"/>
          <a:stretch>
            <a:fillRect/>
          </a:stretch>
        </p:blipFill>
        <p:spPr>
          <a:xfrm>
            <a:off x="176645" y="93518"/>
            <a:ext cx="11871355" cy="6117467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038274-7E82-43A6-A3BB-9366670E2819}"/>
              </a:ext>
            </a:extLst>
          </p:cNvPr>
          <p:cNvSpPr/>
          <p:nvPr/>
        </p:nvSpPr>
        <p:spPr>
          <a:xfrm>
            <a:off x="8858251" y="6250383"/>
            <a:ext cx="2691246" cy="5091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2F1542-2457-4181-95DB-A1834E9199CB}"/>
              </a:ext>
            </a:extLst>
          </p:cNvPr>
          <p:cNvSpPr txBox="1"/>
          <p:nvPr/>
        </p:nvSpPr>
        <p:spPr>
          <a:xfrm>
            <a:off x="2280984" y="5379988"/>
            <a:ext cx="7734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Sitka Banner" panose="02000505000000020004" pitchFamily="2" charset="0"/>
              </a:rPr>
              <a:t>The World Has Lost It’s Touch</a:t>
            </a:r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2AB7A9-410F-4ADE-8E29-DDACC2FE4BF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522713" y="483300"/>
            <a:ext cx="11339999" cy="5626555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strike="sngStrike" dirty="0">
                <a:solidFill>
                  <a:srgbClr val="C00000"/>
                </a:solidFill>
              </a:rPr>
              <a:t>Listen</a:t>
            </a:r>
          </a:p>
          <a:p>
            <a:pPr marL="0" indent="0" algn="ctr">
              <a:buNone/>
            </a:pPr>
            <a:endParaRPr lang="en-US" sz="5500" b="1" strike="dblStrike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9600" b="1" strike="dblStrike" dirty="0">
                <a:solidFill>
                  <a:srgbClr val="C00000"/>
                </a:solidFill>
              </a:rPr>
              <a:t>Look</a:t>
            </a:r>
            <a:endParaRPr lang="en-US" sz="9600" b="1" dirty="0"/>
          </a:p>
          <a:p>
            <a:pPr marL="0" indent="0" algn="ctr">
              <a:buNone/>
            </a:pPr>
            <a:br>
              <a:rPr lang="en-US" sz="4800" b="1" dirty="0"/>
            </a:br>
            <a:r>
              <a:rPr lang="en-US" sz="6600" b="1" dirty="0"/>
              <a:t>Touched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FDFA14-F6DC-40CA-A05C-F5CC52964271}"/>
              </a:ext>
            </a:extLst>
          </p:cNvPr>
          <p:cNvSpPr/>
          <p:nvPr/>
        </p:nvSpPr>
        <p:spPr>
          <a:xfrm>
            <a:off x="8858251" y="6250383"/>
            <a:ext cx="2691246" cy="5091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2B1961-7217-4DC5-ADE9-ED76F0D49E67}"/>
              </a:ext>
            </a:extLst>
          </p:cNvPr>
          <p:cNvSpPr/>
          <p:nvPr/>
        </p:nvSpPr>
        <p:spPr>
          <a:xfrm>
            <a:off x="4182071" y="4592782"/>
            <a:ext cx="4021282" cy="151707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White"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FB7D8BA-A4A9-4967-B66D-62D915C70B3E}"/>
              </a:ext>
            </a:extLst>
          </p:cNvPr>
          <p:cNvPicPr>
            <a:picLocks noGrp="1" noChangeAspect="1"/>
          </p:cNvPicPr>
          <p:nvPr>
            <p:ph idx="33"/>
          </p:nvPr>
        </p:nvPicPr>
        <p:blipFill>
          <a:blip r:embed="rId2"/>
          <a:stretch>
            <a:fillRect/>
          </a:stretch>
        </p:blipFill>
        <p:spPr>
          <a:xfrm>
            <a:off x="176645" y="93518"/>
            <a:ext cx="11871355" cy="6117467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038274-7E82-43A6-A3BB-9366670E2819}"/>
              </a:ext>
            </a:extLst>
          </p:cNvPr>
          <p:cNvSpPr/>
          <p:nvPr/>
        </p:nvSpPr>
        <p:spPr>
          <a:xfrm>
            <a:off x="8858251" y="6250383"/>
            <a:ext cx="2691246" cy="5091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2F1542-2457-4181-95DB-A1834E9199CB}"/>
              </a:ext>
            </a:extLst>
          </p:cNvPr>
          <p:cNvSpPr txBox="1"/>
          <p:nvPr/>
        </p:nvSpPr>
        <p:spPr>
          <a:xfrm>
            <a:off x="1390765" y="334002"/>
            <a:ext cx="97083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AutoNum type="romanUcPeriod"/>
            </a:pPr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The Story of God’s Work</a:t>
            </a:r>
          </a:p>
          <a:p>
            <a:endParaRPr lang="en-US" sz="4800" b="1" i="1" dirty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II.   The Strategy Used</a:t>
            </a:r>
          </a:p>
          <a:p>
            <a:endParaRPr lang="en-US" sz="4800" b="1" i="1" dirty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III.  The Steps to Success</a:t>
            </a:r>
          </a:p>
          <a:p>
            <a:endParaRPr lang="en-US" sz="4800" b="1" i="1" dirty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r>
              <a:rPr lang="en-US" sz="48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IV.  The Supernatural Outpouring</a:t>
            </a:r>
          </a:p>
          <a:p>
            <a:pPr marL="1028700" indent="-1028700">
              <a:buAutoNum type="romanUcPeriod"/>
            </a:pPr>
            <a:endParaRPr lang="en-US" sz="4800" b="1" i="1" dirty="0">
              <a:solidFill>
                <a:srgbClr val="FF0000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8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F00564740_Dark wood presentation_CLR_v3" id="{49638A16-5E55-4B30-AEB1-0A03F30AF386}" vid="{D58A18CD-A37E-4397-8A63-7F191E6C54B2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766309_Event Plan Wisp Design_SL_V1.pptx" id="{BF5614A6-2C68-45C5-808B-A03847169876}" vid="{EF7DD8D8-94B0-4706-A3A0-4A5CFF60D7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35D37E-7F4E-4FAA-AEBF-D3016C5066C4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wood presentation</Template>
  <TotalTime>0</TotalTime>
  <Words>260</Words>
  <Application>Microsoft Office PowerPoint</Application>
  <PresentationFormat>Widescreen</PresentationFormat>
  <Paragraphs>83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Rockwell</vt:lpstr>
      <vt:lpstr>Sitka Banner</vt:lpstr>
      <vt:lpstr>Times New Roman</vt:lpstr>
      <vt:lpstr>Wingdings 3</vt:lpstr>
      <vt:lpstr>Office Theme</vt:lpstr>
      <vt:lpstr>Wisp</vt:lpstr>
      <vt:lpstr>Touch of God</vt:lpstr>
      <vt:lpstr>Example of man’s helplessness</vt:lpstr>
      <vt:lpstr>Execution of a Miracle</vt:lpstr>
      <vt:lpstr>Excitement of the People</vt:lpstr>
      <vt:lpstr>Our Promise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Used: - Prayer Walks  - Mapped Streets and Door to Door Planning - Good Follow Up  - Personal Evangelism Training  - Lead by Example- you must go!!  - Make it a Priority- for you and the staff - Celebrate it!! - Big Days       </vt:lpstr>
      <vt:lpstr>The Big Day</vt:lpstr>
      <vt:lpstr>“Just to say that we are going to have a big day is not enough. If the big day is successful then the pastor must lead in the promotion of it from the pulpit.” </vt:lpstr>
      <vt:lpstr>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2019-08-08T17:50:12Z</dcterms:created>
  <dcterms:modified xsi:type="dcterms:W3CDTF">2019-08-13T15:50:01Z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